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32BB1C-496E-48D9-BC45-106C25E583C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72E2E3B-7BBF-4225-8948-D5B3A8BB28C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ndalus" pitchFamily="18" charset="-78"/>
                <a:cs typeface="Andalus" pitchFamily="18" charset="-78"/>
              </a:rPr>
              <a:t>Our handy food and health tips!</a:t>
            </a:r>
            <a:endParaRPr lang="ru-RU" sz="4800" dirty="0">
              <a:cs typeface="Andalus" pitchFamily="18" charset="-78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8064895" cy="4641379"/>
          </a:xfrm>
        </p:spPr>
      </p:pic>
    </p:spTree>
    <p:extLst>
      <p:ext uri="{BB962C8B-B14F-4D97-AF65-F5344CB8AC3E}">
        <p14:creationId xmlns:p14="http://schemas.microsoft.com/office/powerpoint/2010/main" val="363370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14400" y="1196752"/>
            <a:ext cx="4881736" cy="4896544"/>
          </a:xfrm>
        </p:spPr>
        <p:txBody>
          <a:bodyPr>
            <a:noAutofit/>
          </a:bodyPr>
          <a:lstStyle/>
          <a:p>
            <a:endParaRPr lang="en-US" sz="24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Robin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, Robin, what a man!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He eats as much as no one can.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He ate a lot of meat, he ate a lot of fish,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He ate a lot of ice-cream and a sweet.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He ate a lot of porridge and ten eggs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And all the cookies Mother had.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He drank a lot of juice, he ate a cake</a:t>
            </a:r>
            <a:br>
              <a:rPr lang="en-US" sz="2400" dirty="0">
                <a:latin typeface="Andalus" pitchFamily="18" charset="-78"/>
                <a:cs typeface="Andalus" pitchFamily="18" charset="-78"/>
              </a:rPr>
            </a:br>
            <a:r>
              <a:rPr lang="en-US" sz="2400" dirty="0">
                <a:latin typeface="Andalus" pitchFamily="18" charset="-78"/>
                <a:cs typeface="Andalus" pitchFamily="18" charset="-78"/>
              </a:rPr>
              <a:t>Then said: “I have a stomachache”.</a:t>
            </a:r>
            <a:endParaRPr lang="ru-RU" sz="2400" dirty="0">
              <a:cs typeface="Andalus" pitchFamily="18" charset="-78"/>
            </a:endParaRPr>
          </a:p>
          <a:p>
            <a:endParaRPr lang="ru-RU" sz="2400" dirty="0">
              <a:cs typeface="Andalus" pitchFamily="18" charset="-78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96752"/>
            <a:ext cx="2952328" cy="4752528"/>
          </a:xfrm>
        </p:spPr>
      </p:pic>
    </p:spTree>
    <p:extLst>
      <p:ext uri="{BB962C8B-B14F-4D97-AF65-F5344CB8AC3E}">
        <p14:creationId xmlns:p14="http://schemas.microsoft.com/office/powerpoint/2010/main" val="350892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720840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Overweight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 too fat 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Underweight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-below the normal weight 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Lack of concentration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-not enough of concentration 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Tiredness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-feeling that you want to sleep or rest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Tooth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decay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-when tooth are slowly destroyed 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Frequent illness-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being ill very often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Indigestion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-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pain that you get when your stomach cannot break down food that you have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eaten</a:t>
            </a:r>
          </a:p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Dry skin-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having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no water in skin</a:t>
            </a:r>
            <a:endParaRPr lang="ru-RU" sz="2800" dirty="0">
              <a:solidFill>
                <a:schemeClr val="accent2">
                  <a:lumMod val="75000"/>
                </a:schemeClr>
              </a:solidFill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06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993356"/>
              </p:ext>
            </p:extLst>
          </p:nvPr>
        </p:nvGraphicFramePr>
        <p:xfrm>
          <a:off x="539552" y="836712"/>
          <a:ext cx="8136904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8027"/>
                <a:gridCol w="4068877"/>
              </a:tblGrid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problems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solutions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a) overweight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eat less &amp; take regular exercise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7097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b) underweight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eat three well-balanced meals &amp; three or four snacks per day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7097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c) lack on concentration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eat lots of iron- rich foods and have a good breakfast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d) tiredness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follow a low-carbohydrate diet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e) tooth decay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cut out sugary drinks &amp; snacks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f) frequent illness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eat foods rich in vitamin C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g) Indigestion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avoid spicy foods &amp; eating fast or late at night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14195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ndalus" pitchFamily="18" charset="-78"/>
                          <a:cs typeface="Andalus" pitchFamily="18" charset="-78"/>
                        </a:rPr>
                        <a:t>h) dry skin 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drink more water &amp; eat more only fish, nuts &amp; seeds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5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866976"/>
              </p:ext>
            </p:extLst>
          </p:nvPr>
        </p:nvGraphicFramePr>
        <p:xfrm>
          <a:off x="971599" y="2708920"/>
          <a:ext cx="7344816" cy="1859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7814"/>
                <a:gridCol w="917814"/>
                <a:gridCol w="917814"/>
                <a:gridCol w="917814"/>
                <a:gridCol w="917814"/>
                <a:gridCol w="918582"/>
                <a:gridCol w="918582"/>
                <a:gridCol w="918582"/>
              </a:tblGrid>
              <a:tr h="929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1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2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3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4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5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6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Andalus" pitchFamily="18" charset="-78"/>
                          <a:cs typeface="Andalus" pitchFamily="18" charset="-78"/>
                        </a:rPr>
                        <a:t>8</a:t>
                      </a:r>
                      <a:endParaRPr lang="ru-RU" sz="32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929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Andalus" pitchFamily="18" charset="-78"/>
                          <a:cs typeface="Andalus" pitchFamily="18" charset="-78"/>
                        </a:rPr>
                        <a:t>b</a:t>
                      </a:r>
                      <a:endParaRPr lang="ru-RU" sz="320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d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g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a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e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h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c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f</a:t>
                      </a:r>
                      <a:endParaRPr lang="ru-RU" sz="3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4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428562"/>
              </p:ext>
            </p:extLst>
          </p:nvPr>
        </p:nvGraphicFramePr>
        <p:xfrm>
          <a:off x="827584" y="620688"/>
          <a:ext cx="7272808" cy="5820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7235"/>
                <a:gridCol w="3735573"/>
              </a:tblGrid>
              <a:tr h="5434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Advising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Responding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527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Have you thought about/What about…(+</a:t>
                      </a:r>
                      <a:r>
                        <a:rPr lang="en-US" sz="2400" dirty="0" err="1">
                          <a:effectLst/>
                          <a:latin typeface="Andalus" pitchFamily="18" charset="-78"/>
                          <a:cs typeface="Andalus" pitchFamily="18" charset="-78"/>
                        </a:rPr>
                        <a:t>verb+ing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)? 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It would be best if you (+ past simple) 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You might feel better if…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(Don`t you think) you ought to/should…?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You`d better..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It might be a good idea to 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Why don`t you?... </a:t>
                      </a:r>
                      <a:endParaRPr lang="ru-RU" sz="2400" dirty="0"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 If I were you, I`d…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Agreeing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That`s not a bad idea.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Thanks, I hadn`t thought of that. I`ll try it!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That` a great idea.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Disagreeing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Maybe you`re right/it`s a nice idea, but…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I`m not so sure/I`m not sure if it`ll work.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cs typeface="Andalus" pitchFamily="18" charset="-78"/>
                          <a:sym typeface="Symbol"/>
                        </a:rPr>
                        <a:t></a:t>
                      </a: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dalus" pitchFamily="18" charset="-78"/>
                          <a:cs typeface="Andalus" pitchFamily="18" charset="-78"/>
                        </a:rPr>
                        <a:t> I`ve already tried that and it didn`t work.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cs typeface="Andalus" pitchFamily="18" charset="-7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6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764704"/>
            <a:ext cx="3711132" cy="547260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1484784"/>
            <a:ext cx="4017640" cy="4001617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 </a:t>
            </a: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I put my hands upon my hips,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I turn myself around. 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I raise my hands above my head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And then I touch the ground.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My hands upon my head I place, 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On my shoulders, on my face. 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Then I raise them up on high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And make my fingers quickly fly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Then I put them in front of me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latin typeface="Andalus" pitchFamily="18" charset="-78"/>
                <a:ea typeface="Times New Roman"/>
                <a:cs typeface="Andalus" pitchFamily="18" charset="-78"/>
              </a:rPr>
              <a:t> And gently clap: one, two, three.</a:t>
            </a:r>
            <a:endParaRPr lang="ru-RU" sz="2000" b="1" dirty="0">
              <a:latin typeface="Times New Roman"/>
              <a:ea typeface="Times New Roman"/>
              <a:cs typeface="Andalus" pitchFamily="18" charset="-78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Andalus" pitchFamily="18" charset="-78"/>
                <a:ea typeface="Times New Roman"/>
                <a:cs typeface="Andalus" pitchFamily="18" charset="-78"/>
              </a:rPr>
              <a:t> </a:t>
            </a:r>
            <a:endParaRPr lang="ru-RU" sz="2000" dirty="0">
              <a:latin typeface="Times New Roman"/>
              <a:ea typeface="Times New Roman"/>
              <a:cs typeface="Andalus" pitchFamily="18" charset="-7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07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8208912" cy="4358233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latin typeface="Andalus" pitchFamily="18" charset="-78"/>
                <a:cs typeface="Andalus" pitchFamily="18" charset="-78"/>
              </a:rPr>
              <a:t>What do you feel?</a:t>
            </a:r>
            <a:endParaRPr lang="ru-RU" sz="66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68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8208912" cy="428133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370592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Andalus" pitchFamily="18" charset="-78"/>
                <a:cs typeface="Andalus" pitchFamily="18" charset="-78"/>
              </a:rPr>
              <a:t>GOOD LUCK!</a:t>
            </a:r>
            <a:endParaRPr lang="ru-RU" sz="80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09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67</TotalTime>
  <Words>408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Our handy food and health tips!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What do you feel?</vt:lpstr>
      <vt:lpstr>GOOD LUCK!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handy food and health tips!</dc:title>
  <dc:creator>User</dc:creator>
  <cp:lastModifiedBy>User</cp:lastModifiedBy>
  <cp:revision>9</cp:revision>
  <dcterms:created xsi:type="dcterms:W3CDTF">2017-01-21T11:54:37Z</dcterms:created>
  <dcterms:modified xsi:type="dcterms:W3CDTF">2017-01-26T11:51:18Z</dcterms:modified>
</cp:coreProperties>
</file>